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63" r:id="rId3"/>
    <p:sldId id="264" r:id="rId4"/>
    <p:sldId id="265" r:id="rId5"/>
    <p:sldId id="276" r:id="rId6"/>
    <p:sldId id="277" r:id="rId7"/>
    <p:sldId id="282" r:id="rId8"/>
    <p:sldId id="283" r:id="rId9"/>
    <p:sldId id="284" r:id="rId10"/>
    <p:sldId id="285" r:id="rId11"/>
    <p:sldId id="286" r:id="rId12"/>
    <p:sldId id="271" r:id="rId13"/>
    <p:sldId id="279" r:id="rId14"/>
    <p:sldId id="278" r:id="rId15"/>
    <p:sldId id="272" r:id="rId16"/>
    <p:sldId id="281" r:id="rId17"/>
    <p:sldId id="273" r:id="rId18"/>
    <p:sldId id="274" r:id="rId19"/>
    <p:sldId id="275" r:id="rId20"/>
    <p:sldId id="25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78"/>
    <p:restoredTop sz="73443" autoAdjust="0"/>
  </p:normalViewPr>
  <p:slideViewPr>
    <p:cSldViewPr snapToGrid="0" snapToObjects="1">
      <p:cViewPr varScale="1">
        <p:scale>
          <a:sx n="84" d="100"/>
          <a:sy n="84" d="100"/>
        </p:scale>
        <p:origin x="15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9C49E-78F5-4912-B94D-2532CD6390CF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B1AB63-4E47-431B-AA27-57CF7E3CAA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09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Today’s Agenda: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590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Hands-off document on confluence</a:t>
            </a:r>
          </a:p>
          <a:p>
            <a:endParaRPr lang="en-US" dirty="0"/>
          </a:p>
          <a:p>
            <a:r>
              <a:rPr lang="en-US" dirty="0"/>
              <a:t>This is my first project</a:t>
            </a:r>
          </a:p>
          <a:p>
            <a:r>
              <a:rPr lang="en-US" dirty="0"/>
              <a:t>Let’s move to the second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6829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the problem?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Oscillation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Edge cases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overshooting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322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  <a:p>
            <a:endParaRPr lang="en-US" dirty="0"/>
          </a:p>
          <a:p>
            <a:r>
              <a:rPr lang="en-US" dirty="0"/>
              <a:t>Do I conquer the problems? Yes!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2429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and After, at 20C</a:t>
            </a:r>
          </a:p>
          <a:p>
            <a:endParaRPr lang="en-US" dirty="0"/>
          </a:p>
          <a:p>
            <a:r>
              <a:rPr lang="en-US" dirty="0"/>
              <a:t>Move to the third projects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3642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DMM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Read Temperature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Different </a:t>
            </a:r>
            <a:r>
              <a:rPr lang="en-US" dirty="0" err="1"/>
              <a:t>Thermo</a:t>
            </a:r>
            <a:r>
              <a:rPr lang="en-US" dirty="0"/>
              <a:t> Probes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412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 in software: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is all the project I have finished during this internships.</a:t>
            </a:r>
          </a:p>
          <a:p>
            <a:endParaRPr lang="en-US" dirty="0"/>
          </a:p>
          <a:p>
            <a:r>
              <a:rPr lang="en-US" dirty="0"/>
              <a:t>I learned lots of things!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3993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Talk more, don’t be shy, ask for help when I am not capable to do </a:t>
            </a:r>
            <a:r>
              <a:rPr lang="en-US" dirty="0" err="1"/>
              <a:t>sth</a:t>
            </a:r>
            <a:r>
              <a:rPr lang="en-US" dirty="0"/>
              <a:t>. Beyond my understanding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Take the responsibility for your projects. It is my duty to fix the bugs, to worry about the end-user experience, etc. Don’t be someone who just follow other’s minds. Think independently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Always try first! That’s how I learned the knowledge. Give a shot, and how I get the practice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Easiest way to find the problem/cause, and solve the bug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How to let someone understand what you’re doing without any online research. How to make the product user-friendly. No confusion to use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Think about the product usage when it goes to public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50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Skills: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New Programming Languages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Learned a lot using this, compare to school.. Nothing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Lots of practice using programming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Instrument interface 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Batch script to semi-auto install software.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err="1"/>
              <a:t>Vscode</a:t>
            </a:r>
            <a:r>
              <a:rPr lang="en-US" dirty="0"/>
              <a:t>-how to configure ide, customized the </a:t>
            </a:r>
            <a:r>
              <a:rPr lang="en-US" dirty="0" err="1"/>
              <a:t>vscode</a:t>
            </a: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Little learning about PID control</a:t>
            </a:r>
          </a:p>
          <a:p>
            <a:pPr marL="0" indent="0">
              <a:buFont typeface="+mj-lt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6660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For great-support along the way, lead me to think about the problem, marketing requirement, and how to make code/project easier and more precise when doing code review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For great-help when I was doing all software stuffs, Gained lots of help when developed the </a:t>
            </a:r>
            <a:r>
              <a:rPr lang="en-US" dirty="0" err="1"/>
              <a:t>pyEridanLab</a:t>
            </a:r>
            <a:r>
              <a:rPr lang="en-US" dirty="0"/>
              <a:t>.  And appreciate some life/work lectures he told me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For great-help when I was doing all hardware stuffs, Always happy to help, show me where to find the stuffs. And happy to explain what’s going in the hardware.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Give my respect to you when we were doing the code review, you were being really details-oriented. Spent half-hours to put comments on the little things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Give my respect to your work-ethics. Always focus on the work, and being professional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For great-help about how to get involved within the company since the first day I came here.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Thanks for giving me the opportunity doing my first internship here. It has a great company-culture, met lots of great people who know a lot about everything. Hope to see the day when </a:t>
            </a:r>
            <a:r>
              <a:rPr lang="en-US" dirty="0" err="1"/>
              <a:t>Eridan</a:t>
            </a:r>
            <a:r>
              <a:rPr lang="en-US" dirty="0"/>
              <a:t> goes to public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276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My background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BS, MS RF Test Engineering Intern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What am I doing here? What’s my project? And how that goes?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41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A repo is used to convert MATLAB code to Python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Why we need that? How we do that?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err="1"/>
              <a:t>Matlab</a:t>
            </a:r>
            <a:r>
              <a:rPr lang="en-US" dirty="0"/>
              <a:t> License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Expensive but python and C# are free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C# to Python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How to avoid recreating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DLL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How to use it?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Do we find the solution?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1556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5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it looked like on the second day of my intern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60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a month effort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With around 8000 lines of code, it wrap everything we have so far from C#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This is what repo looked like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More readme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More code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More auto-installation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46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Semi-Auto install the python, </a:t>
            </a:r>
            <a:r>
              <a:rPr lang="en-US" dirty="0" err="1"/>
              <a:t>vscode</a:t>
            </a:r>
            <a:r>
              <a:rPr lang="en-US" dirty="0"/>
              <a:t> and </a:t>
            </a:r>
            <a:r>
              <a:rPr lang="en-US" dirty="0" err="1"/>
              <a:t>rclone</a:t>
            </a:r>
            <a:r>
              <a:rPr lang="en-US" dirty="0"/>
              <a:t> as you need</a:t>
            </a:r>
          </a:p>
          <a:p>
            <a:r>
              <a:rPr lang="en-US" dirty="0"/>
              <a:t>Just double click, no further steps are needed</a:t>
            </a:r>
          </a:p>
          <a:p>
            <a:r>
              <a:rPr lang="en-US" dirty="0"/>
              <a:t>Beyond that, may wonder the usage of this repo, how to use python?, How to use DLL?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23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DLL Help Script</a:t>
            </a:r>
          </a:p>
          <a:p>
            <a:r>
              <a:rPr lang="en-US" dirty="0"/>
              <a:t>How about python help?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118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Help script</a:t>
            </a:r>
          </a:p>
          <a:p>
            <a:r>
              <a:rPr lang="en-US" dirty="0"/>
              <a:t>Double click text in blue, it’s a hyperlink to the online resource, or the raw script</a:t>
            </a:r>
          </a:p>
          <a:p>
            <a:r>
              <a:rPr lang="en-US" dirty="0"/>
              <a:t>Tried to put as many as I can to improve end-user experience</a:t>
            </a:r>
          </a:p>
          <a:p>
            <a:r>
              <a:rPr lang="en-US" dirty="0"/>
              <a:t>So it’s easy to use and to understand. And I also want to make sure there is not many confusions from the people as they start this repo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After I leave, how to do the maintenance? How to keep the repo in the safe condition?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468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B1C62-921B-1E43-9579-5D87D585B5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692519"/>
            <a:ext cx="4104904" cy="817444"/>
          </a:xfrm>
          <a:prstGeom prst="rect">
            <a:avLst/>
          </a:prstGeom>
        </p:spPr>
        <p:txBody>
          <a:bodyPr anchor="ctr" anchorCtr="0"/>
          <a:lstStyle>
            <a:lvl1pPr algn="r">
              <a:defRPr sz="4400" b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Main Title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85AED8-9352-C14D-A535-383CCEBFCE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Business Proposal Template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596CC-7636-1A4A-8915-6330413E7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229F5-07FC-B945-8C95-EB17C1262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D9E873-B672-5D46-A0F8-EF30509E80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32237" cy="114096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CC81F22-FB13-B24D-84D8-04A0015CBF71}"/>
              </a:ext>
            </a:extLst>
          </p:cNvPr>
          <p:cNvSpPr txBox="1">
            <a:spLocks/>
          </p:cNvSpPr>
          <p:nvPr userDrawn="1"/>
        </p:nvSpPr>
        <p:spPr>
          <a:xfrm>
            <a:off x="5628904" y="2633144"/>
            <a:ext cx="273132" cy="817444"/>
          </a:xfrm>
          <a:prstGeom prst="rect">
            <a:avLst/>
          </a:prstGeom>
        </p:spPr>
        <p:txBody>
          <a:bodyPr anchor="ctr" anchorCtr="0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400" b="1" dirty="0">
                <a:solidFill>
                  <a:schemeClr val="bg1"/>
                </a:solidFill>
              </a:rPr>
              <a:t>|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7F4F140-4ED4-BB4A-8139-42426EAA31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02036" y="2692400"/>
            <a:ext cx="5929746" cy="81756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Type of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535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60818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B2545B-477D-2B44-9F38-784208224FD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06838" y="1825625"/>
            <a:ext cx="5160818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9875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7358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E9BBBD7-77E2-894F-B80F-D197551CA5E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406034" y="1825625"/>
            <a:ext cx="337358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5A8AAB5-711A-FA4A-98BF-513E3E31DE31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980220" y="1825625"/>
            <a:ext cx="337358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7771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Pictur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60818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041B5E4-2E3B-5545-9642-475AE2305FB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86632" y="1822450"/>
            <a:ext cx="516081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8820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Strip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616" y="3904209"/>
            <a:ext cx="8818418" cy="1745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863314D-BB24-F542-8DC8-E44A6EB573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47181" y="3108783"/>
            <a:ext cx="6497638" cy="59667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Text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15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Product_Clai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76A531-2B3F-EC4C-98A7-3F7F43E8B961}"/>
              </a:ext>
            </a:extLst>
          </p:cNvPr>
          <p:cNvSpPr/>
          <p:nvPr userDrawn="1"/>
        </p:nvSpPr>
        <p:spPr>
          <a:xfrm>
            <a:off x="0" y="1828800"/>
            <a:ext cx="6096000" cy="4128655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863314D-BB24-F542-8DC8-E44A6EB573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8299" y="1979326"/>
            <a:ext cx="5479401" cy="12602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Text Statement/Claim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299" y="3472510"/>
            <a:ext cx="5479401" cy="227129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7668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pplica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9E5E300-42BE-E241-A29B-37C5C87E893A}"/>
              </a:ext>
            </a:extLst>
          </p:cNvPr>
          <p:cNvSpPr/>
          <p:nvPr userDrawn="1"/>
        </p:nvSpPr>
        <p:spPr>
          <a:xfrm>
            <a:off x="6095999" y="0"/>
            <a:ext cx="6096001" cy="3429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09CEE2-A9A2-044E-AE9A-FDB14632D9D5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35904"/>
            <a:ext cx="6096000" cy="771208"/>
          </a:xfrm>
          <a:prstGeom prst="rect">
            <a:avLst/>
          </a:prstGeom>
        </p:spPr>
        <p:txBody>
          <a:bodyPr/>
          <a:lstStyle>
            <a:lvl1pPr algn="ctr"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Application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1243016"/>
            <a:ext cx="6095999" cy="2080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570E100-7288-2945-B06E-80CB56D907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7DB4BD72-24DA-674C-BA45-1A1D60F02D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EBBCBAE-ABFD-BA43-9A55-6B97837B92A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0" y="4663476"/>
            <a:ext cx="6095999" cy="2080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27268DC-7A98-AA4C-9AFF-E29F74E43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637457"/>
            <a:ext cx="6096000" cy="817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/>
            </a:lvl1pPr>
          </a:lstStyle>
          <a:p>
            <a:pPr lvl="0"/>
            <a:r>
              <a:rPr lang="en-GB" dirty="0"/>
              <a:t>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872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lcom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EDF3021-C476-034F-8925-1CA44DF980E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3AD828F-653C-E647-8019-A82FC8A2FF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26856" y="1108941"/>
            <a:ext cx="1538287" cy="15509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US" dirty="0"/>
              <a:t>Customer 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A5DF58B-BD03-4C45-9B11-A48839083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992438" y="2660650"/>
            <a:ext cx="6137275" cy="768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Welcome Slide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5E889CE-5DF6-1C4A-BAB0-3FDCCFABA70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Business Proposal Template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7894C7-BB53-874A-A6DF-19B28F15542B}"/>
              </a:ext>
            </a:extLst>
          </p:cNvPr>
          <p:cNvCxnSpPr/>
          <p:nvPr userDrawn="1"/>
        </p:nvCxnSpPr>
        <p:spPr>
          <a:xfrm>
            <a:off x="5458691" y="3498275"/>
            <a:ext cx="124690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639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809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1_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B1FB09-73A2-1B40-8E36-227A7D3B62CD}"/>
              </a:ext>
            </a:extLst>
          </p:cNvPr>
          <p:cNvSpPr/>
          <p:nvPr userDrawn="1"/>
        </p:nvSpPr>
        <p:spPr>
          <a:xfrm>
            <a:off x="0" y="0"/>
            <a:ext cx="4239491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23DB69-2BA8-9C4E-8747-B4957E5683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6813" y="956252"/>
            <a:ext cx="3725863" cy="453072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000">
                <a:solidFill>
                  <a:schemeClr val="bg1"/>
                </a:solidFill>
              </a:defRPr>
            </a:lvl4pPr>
            <a:lvl5pPr marL="1828800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2510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2_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73450F9-6572-6448-A8CA-075FD0D7C6EF}"/>
              </a:ext>
            </a:extLst>
          </p:cNvPr>
          <p:cNvSpPr/>
          <p:nvPr userDrawn="1"/>
        </p:nvSpPr>
        <p:spPr>
          <a:xfrm>
            <a:off x="7952509" y="0"/>
            <a:ext cx="4239491" cy="685800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8A96CA8-E651-994D-BC81-362298519C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09322" y="956252"/>
            <a:ext cx="3725863" cy="453072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794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2_Corn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9A8E6F6-4CBD-DA45-B3AB-6F39F10E909D}"/>
              </a:ext>
            </a:extLst>
          </p:cNvPr>
          <p:cNvSpPr/>
          <p:nvPr userDrawn="1"/>
        </p:nvSpPr>
        <p:spPr>
          <a:xfrm>
            <a:off x="6096001" y="3429000"/>
            <a:ext cx="6096000" cy="3440140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41CD770-4E9D-3649-89CA-0DC7309C89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97588" y="4585854"/>
            <a:ext cx="5600447" cy="204556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000">
                <a:solidFill>
                  <a:schemeClr val="bg1"/>
                </a:solidFill>
              </a:defRPr>
            </a:lvl3pPr>
            <a:lvl4pPr marL="1371600" indent="0">
              <a:buNone/>
              <a:defRPr sz="2000">
                <a:solidFill>
                  <a:schemeClr val="bg1"/>
                </a:solidFill>
              </a:defRPr>
            </a:lvl4pPr>
            <a:lvl5pPr marL="1828800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0D1901-AB23-C047-9A32-FF918619865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59525" y="3740150"/>
            <a:ext cx="5624513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490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2_C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26988-F77D-E64A-BB93-DE95A2353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CF779DD-49FF-E342-9E13-144AA90EFB4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4D7852-A8C0-8A4D-9F97-75F7C4FFEDD1}"/>
              </a:ext>
            </a:extLst>
          </p:cNvPr>
          <p:cNvSpPr/>
          <p:nvPr userDrawn="1"/>
        </p:nvSpPr>
        <p:spPr>
          <a:xfrm>
            <a:off x="3086388" y="2044640"/>
            <a:ext cx="6012873" cy="3699164"/>
          </a:xfrm>
          <a:prstGeom prst="rect">
            <a:avLst/>
          </a:prstGeom>
          <a:solidFill>
            <a:schemeClr val="bg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A536528-2328-604C-BEC4-1733BA642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97382" y="2452772"/>
            <a:ext cx="5583381" cy="6229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GB" dirty="0"/>
              <a:t>Text Description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F2DAF4-CBE4-0649-89C8-E4288E0583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7238" y="3429000"/>
            <a:ext cx="5583237" cy="2057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1670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i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03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900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0CEE8-5A0D-A440-8F59-E59682A27A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22097"/>
            <a:ext cx="4114800" cy="1987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Proprietary © </a:t>
            </a:r>
            <a:r>
              <a:rPr lang="en-US" dirty="0" err="1"/>
              <a:t>Eridan</a:t>
            </a:r>
            <a:r>
              <a:rPr lang="en-US" dirty="0"/>
              <a:t>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C3BED-6694-7B47-B809-6095BBE49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24500" y="6423342"/>
            <a:ext cx="1143000" cy="1987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F61D0-4F99-E94E-B6E5-E2ED5C51A0A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BDAB3-5B5C-F740-ABCA-A0ED5CE537AC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640" y="6053613"/>
            <a:ext cx="1770754" cy="73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921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50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7FFE7-B0FC-3F4C-A0EB-D14C959F2E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Intern Exit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0ECFE3-49E8-CA4E-9F6A-05C58F8C0A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5334" y="3605743"/>
            <a:ext cx="9144000" cy="365125"/>
          </a:xfrm>
        </p:spPr>
        <p:txBody>
          <a:bodyPr/>
          <a:lstStyle/>
          <a:p>
            <a:r>
              <a:rPr lang="en-US" sz="24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Chengming Li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294E6-2185-EE43-8DF9-7211B49E6E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50510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Need help for Python usage?</a:t>
            </a:r>
            <a:r>
              <a:rPr lang="en-US" sz="1600" dirty="0"/>
              <a:t> </a:t>
            </a:r>
            <a:r>
              <a:rPr lang="en-US" sz="1800" dirty="0"/>
              <a:t>--&gt;</a:t>
            </a:r>
            <a:r>
              <a:rPr lang="en-US" sz="1800" b="1" dirty="0"/>
              <a:t> Python Help Script!</a:t>
            </a:r>
            <a:endParaRPr lang="en-US" sz="20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86B338C-6C40-BA10-757A-700E3DD09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897" y="1975801"/>
            <a:ext cx="8799625" cy="472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358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Hands off?</a:t>
            </a:r>
            <a:r>
              <a:rPr lang="en-US" sz="1600" dirty="0"/>
              <a:t> </a:t>
            </a:r>
            <a:r>
              <a:rPr lang="en-US" sz="1800" dirty="0"/>
              <a:t>--&gt;</a:t>
            </a:r>
            <a:r>
              <a:rPr lang="en-US" sz="1800" b="1" dirty="0"/>
              <a:t> </a:t>
            </a:r>
            <a:r>
              <a:rPr lang="en-US" sz="1800" dirty="0"/>
              <a:t>Confluence Page</a:t>
            </a:r>
            <a:endParaRPr lang="en-US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DC75FC3-3F51-DC07-2632-A1906BE7F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86227"/>
            <a:ext cx="8088672" cy="46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46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Temperature Chamber</a:t>
            </a:r>
          </a:p>
          <a:p>
            <a:pPr marL="0" indent="0">
              <a:buNone/>
            </a:pPr>
            <a:r>
              <a:rPr lang="en-US" sz="2000" dirty="0"/>
              <a:t>The Problem? Why?</a:t>
            </a:r>
          </a:p>
          <a:p>
            <a:r>
              <a:rPr lang="en-US" sz="2000" dirty="0"/>
              <a:t>Oscillation during the heating/cooling</a:t>
            </a:r>
          </a:p>
          <a:p>
            <a:r>
              <a:rPr lang="en-US" sz="2000" dirty="0"/>
              <a:t>How to know if there is an error in 30s</a:t>
            </a:r>
          </a:p>
          <a:p>
            <a:pPr lvl="1"/>
            <a:r>
              <a:rPr lang="en-US" sz="1600" dirty="0"/>
              <a:t>Whether the hardware switch is on</a:t>
            </a:r>
          </a:p>
          <a:p>
            <a:pPr lvl="1"/>
            <a:r>
              <a:rPr lang="en-US" sz="1600" dirty="0"/>
              <a:t>Whether it is going to the right direction</a:t>
            </a:r>
          </a:p>
          <a:p>
            <a:r>
              <a:rPr lang="en-US" sz="2000" dirty="0"/>
              <a:t>How to handle the overshooting</a:t>
            </a:r>
            <a:endParaRPr lang="en-US" sz="1600" dirty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0FC707-E79D-08B3-F3AC-4DF6FFC99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628" y="1007112"/>
            <a:ext cx="2977978" cy="297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728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Temperature Chamber</a:t>
            </a:r>
          </a:p>
          <a:p>
            <a:pPr marL="0" indent="0">
              <a:buNone/>
            </a:pPr>
            <a:r>
              <a:rPr lang="en-US" sz="2000" dirty="0"/>
              <a:t>The Solution -&gt; How !?:</a:t>
            </a:r>
          </a:p>
          <a:p>
            <a:r>
              <a:rPr lang="en-US" sz="2000" dirty="0"/>
              <a:t>Oscillation during the heating/cooling</a:t>
            </a:r>
          </a:p>
          <a:p>
            <a:pPr lvl="1"/>
            <a:r>
              <a:rPr lang="en-US" sz="1600" dirty="0" err="1"/>
              <a:t>AutoTune</a:t>
            </a:r>
            <a:r>
              <a:rPr lang="en-US" sz="1600" dirty="0"/>
              <a:t>-off </a:t>
            </a:r>
          </a:p>
          <a:p>
            <a:r>
              <a:rPr lang="en-US" sz="2000" dirty="0"/>
              <a:t>How to know if there is error in 30s</a:t>
            </a:r>
          </a:p>
          <a:p>
            <a:pPr lvl="1"/>
            <a:r>
              <a:rPr lang="en-US" sz="1600" dirty="0"/>
              <a:t>Whether the hardware switch is on</a:t>
            </a:r>
          </a:p>
          <a:p>
            <a:pPr lvl="2"/>
            <a:r>
              <a:rPr lang="en-US" sz="1200" dirty="0"/>
              <a:t>Check if the temperature change after starting the program</a:t>
            </a:r>
          </a:p>
          <a:p>
            <a:pPr lvl="1"/>
            <a:r>
              <a:rPr lang="en-US" sz="1600" dirty="0"/>
              <a:t>Whether it is going to the right direction</a:t>
            </a:r>
          </a:p>
          <a:p>
            <a:pPr lvl="2"/>
            <a:r>
              <a:rPr lang="en-US" sz="1200" dirty="0"/>
              <a:t>Compare the delta between current temp and target temp</a:t>
            </a:r>
          </a:p>
          <a:p>
            <a:r>
              <a:rPr lang="en-US" sz="2000" dirty="0"/>
              <a:t>How to handle the overshooting</a:t>
            </a:r>
          </a:p>
          <a:p>
            <a:pPr lvl="1"/>
            <a:r>
              <a:rPr lang="en-US" sz="1600" dirty="0"/>
              <a:t>Make sure it converges for 30s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D7552B-6146-49B3-9285-9742A3982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1974" y="1029337"/>
            <a:ext cx="2981202" cy="298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527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Temperature Chamber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6" name="Picture 5" descr="A graph with blue lines&#10;&#10;Description automatically generated">
            <a:extLst>
              <a:ext uri="{FF2B5EF4-FFF2-40B4-BE49-F238E27FC236}">
                <a16:creationId xmlns:a16="http://schemas.microsoft.com/office/drawing/2014/main" id="{6327657E-D061-7255-F39C-089A81CC6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980" y="2773391"/>
            <a:ext cx="4417281" cy="3217986"/>
          </a:xfrm>
          <a:prstGeom prst="rect">
            <a:avLst/>
          </a:prstGeom>
        </p:spPr>
      </p:pic>
      <p:pic>
        <p:nvPicPr>
          <p:cNvPr id="5" name="Picture 4" descr="A graph with a line&#10;&#10;Description automatically generated">
            <a:extLst>
              <a:ext uri="{FF2B5EF4-FFF2-40B4-BE49-F238E27FC236}">
                <a16:creationId xmlns:a16="http://schemas.microsoft.com/office/drawing/2014/main" id="{1731C2FD-42B6-9A6B-7C73-C891120EE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460" y="2665350"/>
            <a:ext cx="4115500" cy="33260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8CAABB-35E5-4DF0-E910-7CA92F00BFFE}"/>
              </a:ext>
            </a:extLst>
          </p:cNvPr>
          <p:cNvSpPr txBox="1"/>
          <p:nvPr/>
        </p:nvSpPr>
        <p:spPr>
          <a:xfrm>
            <a:off x="2250369" y="2075976"/>
            <a:ext cx="93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Before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2A1336-6E1D-4856-A6C9-679F546CE3B1}"/>
              </a:ext>
            </a:extLst>
          </p:cNvPr>
          <p:cNvSpPr txBox="1"/>
          <p:nvPr/>
        </p:nvSpPr>
        <p:spPr>
          <a:xfrm>
            <a:off x="8039181" y="2075976"/>
            <a:ext cx="724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1530756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3. Digital Multimeter</a:t>
            </a:r>
          </a:p>
          <a:p>
            <a:pPr marL="0" indent="0">
              <a:buNone/>
            </a:pPr>
            <a:r>
              <a:rPr lang="en-US" sz="1800" dirty="0"/>
              <a:t>The Problem? Why?</a:t>
            </a:r>
          </a:p>
          <a:p>
            <a:r>
              <a:rPr lang="en-US" sz="1800" dirty="0"/>
              <a:t>Read Temperature from DMM</a:t>
            </a:r>
          </a:p>
          <a:p>
            <a:r>
              <a:rPr lang="en-US" sz="1800" dirty="0"/>
              <a:t>Different Models support different </a:t>
            </a:r>
            <a:r>
              <a:rPr lang="en-US" sz="1800" dirty="0" err="1"/>
              <a:t>Thermo</a:t>
            </a:r>
            <a:r>
              <a:rPr lang="en-US" sz="1800" dirty="0"/>
              <a:t> Probes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3DC373-1F88-E257-211D-0D4966705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5209" y="941559"/>
            <a:ext cx="3531610" cy="146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640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3. Digital Multimeter</a:t>
            </a:r>
          </a:p>
          <a:p>
            <a:pPr marL="0" indent="0">
              <a:buNone/>
            </a:pPr>
            <a:r>
              <a:rPr lang="en-US" sz="1800" dirty="0"/>
              <a:t>The Solution -&gt; How !?:</a:t>
            </a:r>
          </a:p>
          <a:p>
            <a:r>
              <a:rPr lang="en-US" sz="1800" dirty="0"/>
              <a:t>Read Temperature from DMM</a:t>
            </a:r>
          </a:p>
          <a:p>
            <a:pPr lvl="1"/>
            <a:r>
              <a:rPr lang="en-US" sz="1400" dirty="0"/>
              <a:t>Create </a:t>
            </a:r>
            <a:r>
              <a:rPr lang="en-US" sz="1400" dirty="0" err="1"/>
              <a:t>GetTemperature</a:t>
            </a:r>
            <a:r>
              <a:rPr lang="en-US" sz="1400" dirty="0"/>
              <a:t>() Function in C#</a:t>
            </a:r>
          </a:p>
          <a:p>
            <a:r>
              <a:rPr lang="en-US" sz="1800" dirty="0"/>
              <a:t>Different Models support different </a:t>
            </a:r>
            <a:r>
              <a:rPr lang="en-US" sz="1800" dirty="0" err="1"/>
              <a:t>Thermo</a:t>
            </a:r>
            <a:r>
              <a:rPr lang="en-US" sz="1800" dirty="0"/>
              <a:t> Probes</a:t>
            </a:r>
          </a:p>
          <a:p>
            <a:pPr lvl="1"/>
            <a:r>
              <a:rPr lang="en-US" sz="1400" dirty="0"/>
              <a:t>“Switch” Statement to choose </a:t>
            </a:r>
            <a:r>
              <a:rPr lang="en-US" sz="1400" dirty="0" err="1"/>
              <a:t>ThermoProbe</a:t>
            </a:r>
            <a:r>
              <a:rPr lang="en-US" sz="1400" dirty="0"/>
              <a:t> for different models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3DC373-1F88-E257-211D-0D4966705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684" y="1007112"/>
            <a:ext cx="3780980" cy="1564638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A97C1F9-053E-6339-FCEC-5AB36094A1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522" y="3429000"/>
            <a:ext cx="6589079" cy="287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297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Be Proactive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Take the Responsibility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Try First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One Problem/Thing at a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Be Precise/Easy to Understand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Marketing Requirements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Key takeaways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766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C#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GitHub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Python Programming Practice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Instrument Interface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Batch Script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Vscode</a:t>
            </a:r>
            <a:r>
              <a:rPr lang="en-US" dirty="0"/>
              <a:t> config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PID Control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What skills do I learned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8933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r>
              <a:rPr lang="en-US" dirty="0"/>
              <a:t>Shawn</a:t>
            </a:r>
          </a:p>
          <a:p>
            <a:r>
              <a:rPr lang="en-US" dirty="0"/>
              <a:t>Julio</a:t>
            </a:r>
          </a:p>
          <a:p>
            <a:r>
              <a:rPr lang="en-US" dirty="0"/>
              <a:t>Tanner</a:t>
            </a:r>
          </a:p>
          <a:p>
            <a:r>
              <a:rPr lang="en-US" dirty="0"/>
              <a:t>Angel</a:t>
            </a:r>
          </a:p>
          <a:p>
            <a:r>
              <a:rPr lang="en-US" dirty="0"/>
              <a:t>Jason</a:t>
            </a:r>
          </a:p>
          <a:p>
            <a:r>
              <a:rPr lang="en-US" dirty="0"/>
              <a:t>Hala</a:t>
            </a:r>
          </a:p>
          <a:p>
            <a:r>
              <a:rPr lang="en-US" dirty="0" err="1"/>
              <a:t>Eridan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400" dirty="0"/>
              <a:t>Acknowledgement</a:t>
            </a:r>
            <a:br>
              <a:rPr lang="en-US" sz="4400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131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624987-2AE9-0943-9DE9-5CB9AA09E0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14196"/>
            <a:ext cx="10509250" cy="3085271"/>
          </a:xfrm>
        </p:spPr>
        <p:txBody>
          <a:bodyPr/>
          <a:lstStyle/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About Me &amp; Future Journey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Accomplished Projects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Key takeaways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Acknowledgement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Q&amp;A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6ECE97-93F1-C94A-9AA1-EB47027D2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303823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CD2C76-0454-C144-835E-D0FCE37762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46DB4-A314-7748-9F6E-11A8C504F8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3882994-0C9B-564A-9116-43466EECA5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77E0F4-87D5-29D0-CC2E-9F3A5F825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4" y="213591"/>
            <a:ext cx="2944486" cy="76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89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0B1D13-87B5-094D-9DBC-FDB5963F2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BS Electrical &amp; Computer Engineering Degree at University of Colorado, Boulder</a:t>
            </a:r>
          </a:p>
          <a:p>
            <a:r>
              <a:rPr lang="en-US" sz="2400" dirty="0"/>
              <a:t>Will be MS Electrical &amp; Computer Engineering Student at University of California, San Diego</a:t>
            </a:r>
          </a:p>
          <a:p>
            <a:r>
              <a:rPr lang="en-US" sz="2400" dirty="0"/>
              <a:t>Here, at </a:t>
            </a:r>
            <a:r>
              <a:rPr lang="en-US" sz="2400" dirty="0" err="1"/>
              <a:t>Eridan</a:t>
            </a:r>
            <a:r>
              <a:rPr lang="en-US" sz="2400" dirty="0"/>
              <a:t>, RF Test Engineering Intern from June- Aug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C70D9-BBCF-7B4F-896A-C4491448CD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/>
            <a:r>
              <a:rPr lang="en-US" dirty="0"/>
              <a:t>Chengming(Steven) Li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9C439C-C0D9-8B40-B205-9D830A736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1135585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pPr marL="0" indent="0">
              <a:buNone/>
            </a:pPr>
            <a:r>
              <a:rPr lang="en-US" sz="2000" dirty="0"/>
              <a:t>The Problem? Why?</a:t>
            </a:r>
          </a:p>
          <a:p>
            <a:r>
              <a:rPr lang="en-US" sz="2000" dirty="0"/>
              <a:t>Cost of MATLAB License </a:t>
            </a:r>
          </a:p>
          <a:p>
            <a:r>
              <a:rPr lang="en-US" sz="2000" dirty="0"/>
              <a:t>From C# to Python</a:t>
            </a:r>
          </a:p>
          <a:p>
            <a:r>
              <a:rPr lang="en-US" sz="2000" dirty="0"/>
              <a:t>How to use DLLs in python</a:t>
            </a:r>
          </a:p>
          <a:p>
            <a:endParaRPr lang="en-US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79E75D-0C86-E760-50E8-24C77EF23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425" y="621508"/>
            <a:ext cx="3162300" cy="17787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C2F867-DC66-CE81-3F0B-73FF143CE2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8032" y="4150408"/>
            <a:ext cx="3162302" cy="17787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3936D3-3EF0-BABC-7057-1F233E47E0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2816" y="2341637"/>
            <a:ext cx="3089909" cy="194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663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pPr marL="0" indent="0">
              <a:buNone/>
            </a:pPr>
            <a:r>
              <a:rPr lang="en-US" sz="1800" dirty="0"/>
              <a:t>The Solution -&gt; How !?:</a:t>
            </a:r>
          </a:p>
          <a:p>
            <a:r>
              <a:rPr lang="en-US" sz="1800" dirty="0"/>
              <a:t>Cost of MATLAB License </a:t>
            </a:r>
          </a:p>
          <a:p>
            <a:pPr lvl="1"/>
            <a:r>
              <a:rPr lang="en-US" sz="1400" dirty="0"/>
              <a:t>Use C# and Python. </a:t>
            </a:r>
          </a:p>
          <a:p>
            <a:pPr lvl="1"/>
            <a:r>
              <a:rPr lang="en-US" sz="1400" dirty="0"/>
              <a:t>Open source, </a:t>
            </a:r>
          </a:p>
          <a:p>
            <a:pPr lvl="1"/>
            <a:r>
              <a:rPr lang="en-US" sz="1400" dirty="0"/>
              <a:t>Free to use.</a:t>
            </a:r>
          </a:p>
          <a:p>
            <a:r>
              <a:rPr lang="en-US" sz="1800" dirty="0"/>
              <a:t>From C# to Python</a:t>
            </a:r>
          </a:p>
          <a:p>
            <a:pPr lvl="1"/>
            <a:r>
              <a:rPr lang="en-US" sz="1400" dirty="0"/>
              <a:t>Use Dynamic Link Library (DLL)</a:t>
            </a:r>
          </a:p>
          <a:p>
            <a:pPr lvl="1"/>
            <a:r>
              <a:rPr lang="en-US" sz="1400" dirty="0" err="1"/>
              <a:t>.Net</a:t>
            </a:r>
            <a:r>
              <a:rPr lang="en-US" sz="1400" dirty="0"/>
              <a:t> </a:t>
            </a:r>
          </a:p>
          <a:p>
            <a:pPr lvl="1"/>
            <a:r>
              <a:rPr lang="en-US" sz="1400" dirty="0" err="1"/>
              <a:t>pythonnet</a:t>
            </a:r>
            <a:endParaRPr lang="en-US" sz="1400" dirty="0"/>
          </a:p>
          <a:p>
            <a:r>
              <a:rPr lang="en-US" sz="1800" dirty="0"/>
              <a:t>How to use DLLs in python</a:t>
            </a:r>
          </a:p>
          <a:p>
            <a:pPr lvl="1"/>
            <a:r>
              <a:rPr lang="en-US" sz="1400" dirty="0"/>
              <a:t>Type hint files, .</a:t>
            </a:r>
            <a:r>
              <a:rPr lang="en-US" sz="1400" dirty="0" err="1"/>
              <a:t>pyi</a:t>
            </a:r>
            <a:endParaRPr lang="en-US" sz="1400" dirty="0"/>
          </a:p>
          <a:p>
            <a:pPr lvl="1"/>
            <a:r>
              <a:rPr lang="en-US" sz="1400" dirty="0"/>
              <a:t>Import </a:t>
            </a:r>
            <a:r>
              <a:rPr lang="en-US" sz="1400" dirty="0" err="1"/>
              <a:t>clr</a:t>
            </a:r>
            <a:endParaRPr lang="en-US" sz="1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</p:spTree>
    <p:extLst>
      <p:ext uri="{BB962C8B-B14F-4D97-AF65-F5344CB8AC3E}">
        <p14:creationId xmlns:p14="http://schemas.microsoft.com/office/powerpoint/2010/main" val="916079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What it looks like at the beginning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 descr="A screenshot of a chat&#10;&#10;Description automatically generated">
            <a:extLst>
              <a:ext uri="{FF2B5EF4-FFF2-40B4-BE49-F238E27FC236}">
                <a16:creationId xmlns:a16="http://schemas.microsoft.com/office/drawing/2014/main" id="{0CF1C005-9027-ED64-E2D8-8C6895A74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82455"/>
            <a:ext cx="10118756" cy="363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27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After a month effort…</a:t>
            </a:r>
          </a:p>
          <a:p>
            <a:r>
              <a:rPr lang="en-US" sz="2000" dirty="0"/>
              <a:t>Ignore 65621 additions, which is </a:t>
            </a:r>
            <a:r>
              <a:rPr lang="en-US" sz="2000" dirty="0" err="1"/>
              <a:t>dlls</a:t>
            </a:r>
            <a:endParaRPr lang="en-US" sz="2000" dirty="0"/>
          </a:p>
          <a:p>
            <a:r>
              <a:rPr lang="en-US" sz="2000" dirty="0"/>
              <a:t>8265 lines of code, wrap everything from C#</a:t>
            </a:r>
          </a:p>
          <a:p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6" name="Picture 5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65B20A18-CF1F-2938-78CC-5314C966A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180" y="3170383"/>
            <a:ext cx="4686954" cy="543001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902412A-665F-3FEF-BF01-1215A8AD8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9867" y="124625"/>
            <a:ext cx="5703226" cy="5515850"/>
          </a:xfrm>
          <a:prstGeom prst="rect">
            <a:avLst/>
          </a:prstGeom>
        </p:spPr>
      </p:pic>
      <p:pic>
        <p:nvPicPr>
          <p:cNvPr id="10" name="Picture 9" descr="A black number on a white background&#10;&#10;Description automatically generated">
            <a:extLst>
              <a:ext uri="{FF2B5EF4-FFF2-40B4-BE49-F238E27FC236}">
                <a16:creationId xmlns:a16="http://schemas.microsoft.com/office/drawing/2014/main" id="{71817ABD-3D58-B8ED-77F1-379B2DFEA4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5181" y="3973184"/>
            <a:ext cx="2981741" cy="9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534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Double click to install everything as you need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6D64EC4-99C0-E972-BEA7-3826777F4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050" y="2154725"/>
            <a:ext cx="10379749" cy="186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98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Need help for DLLs usage?</a:t>
            </a:r>
            <a:r>
              <a:rPr lang="en-US" sz="1600" dirty="0"/>
              <a:t> </a:t>
            </a:r>
            <a:r>
              <a:rPr lang="en-US" sz="1800" dirty="0"/>
              <a:t>--&gt;</a:t>
            </a:r>
            <a:r>
              <a:rPr lang="en-US" sz="1800" b="1" dirty="0"/>
              <a:t> DLL Help Script!</a:t>
            </a:r>
            <a:endParaRPr lang="en-US" sz="20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71D6B58-A188-42CB-D5BF-C57DA8A30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181" y="1948204"/>
            <a:ext cx="8706760" cy="442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426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ridan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20230"/>
      </a:accent1>
      <a:accent2>
        <a:srgbClr val="0F41AE"/>
      </a:accent2>
      <a:accent3>
        <a:srgbClr val="1B8BCE"/>
      </a:accent3>
      <a:accent4>
        <a:srgbClr val="EB982A"/>
      </a:accent4>
      <a:accent5>
        <a:srgbClr val="C3002D"/>
      </a:accent5>
      <a:accent6>
        <a:srgbClr val="773F9B"/>
      </a:accent6>
      <a:hlink>
        <a:srgbClr val="0000FF"/>
      </a:hlink>
      <a:folHlink>
        <a:srgbClr val="FF00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engmingLi_Presentation" id="{F766CA9D-FF70-4046-8A58-E2F2582AEE5E}" vid="{B77E1385-FA93-4E37-83DA-61A8341225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Eridan_ChengmingLi_InternExitPresentation (1)</Template>
  <TotalTime>4493</TotalTime>
  <Words>1174</Words>
  <Application>Microsoft Office PowerPoint</Application>
  <PresentationFormat>Widescreen</PresentationFormat>
  <Paragraphs>209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Intern Exit</vt:lpstr>
      <vt:lpstr>Agenda</vt:lpstr>
      <vt:lpstr>About me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Key takeaways </vt:lpstr>
      <vt:lpstr>What skills do I learned </vt:lpstr>
      <vt:lpstr>Acknowledgement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 Exit</dc:title>
  <dc:creator>Chengming Li</dc:creator>
  <cp:lastModifiedBy>Chengming Li</cp:lastModifiedBy>
  <cp:revision>10</cp:revision>
  <dcterms:created xsi:type="dcterms:W3CDTF">2023-08-04T16:27:34Z</dcterms:created>
  <dcterms:modified xsi:type="dcterms:W3CDTF">2023-08-08T20:22:56Z</dcterms:modified>
</cp:coreProperties>
</file>

<file path=docProps/thumbnail.jpeg>
</file>